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7"/>
  </p:notesMasterIdLst>
  <p:sldIdLst>
    <p:sldId id="281" r:id="rId3"/>
    <p:sldId id="290" r:id="rId4"/>
    <p:sldId id="310" r:id="rId5"/>
    <p:sldId id="331" r:id="rId6"/>
    <p:sldId id="256" r:id="rId7"/>
    <p:sldId id="283" r:id="rId8"/>
    <p:sldId id="309" r:id="rId9"/>
    <p:sldId id="296" r:id="rId10"/>
    <p:sldId id="297" r:id="rId11"/>
    <p:sldId id="327" r:id="rId12"/>
    <p:sldId id="324" r:id="rId13"/>
    <p:sldId id="328" r:id="rId14"/>
    <p:sldId id="285" r:id="rId15"/>
    <p:sldId id="304" r:id="rId16"/>
    <p:sldId id="306" r:id="rId17"/>
    <p:sldId id="277" r:id="rId18"/>
    <p:sldId id="258" r:id="rId19"/>
    <p:sldId id="312" r:id="rId20"/>
    <p:sldId id="313" r:id="rId21"/>
    <p:sldId id="314" r:id="rId22"/>
    <p:sldId id="325" r:id="rId23"/>
    <p:sldId id="315" r:id="rId24"/>
    <p:sldId id="259" r:id="rId25"/>
    <p:sldId id="316" r:id="rId26"/>
    <p:sldId id="300" r:id="rId27"/>
    <p:sldId id="278" r:id="rId28"/>
    <p:sldId id="292" r:id="rId29"/>
    <p:sldId id="291" r:id="rId30"/>
    <p:sldId id="321" r:id="rId31"/>
    <p:sldId id="318" r:id="rId32"/>
    <p:sldId id="261" r:id="rId33"/>
    <p:sldId id="301" r:id="rId34"/>
    <p:sldId id="322" r:id="rId35"/>
    <p:sldId id="284" r:id="rId36"/>
    <p:sldId id="294" r:id="rId37"/>
    <p:sldId id="282" r:id="rId38"/>
    <p:sldId id="308" r:id="rId39"/>
    <p:sldId id="299" r:id="rId40"/>
    <p:sldId id="260" r:id="rId41"/>
    <p:sldId id="307" r:id="rId42"/>
    <p:sldId id="323" r:id="rId43"/>
    <p:sldId id="265" r:id="rId44"/>
    <p:sldId id="329" r:id="rId45"/>
    <p:sldId id="311" r:id="rId46"/>
    <p:sldId id="267" r:id="rId47"/>
    <p:sldId id="302" r:id="rId48"/>
    <p:sldId id="303" r:id="rId49"/>
    <p:sldId id="295" r:id="rId50"/>
    <p:sldId id="268" r:id="rId51"/>
    <p:sldId id="274" r:id="rId52"/>
    <p:sldId id="266" r:id="rId53"/>
    <p:sldId id="298" r:id="rId54"/>
    <p:sldId id="286" r:id="rId55"/>
    <p:sldId id="330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4660"/>
  </p:normalViewPr>
  <p:slideViewPr>
    <p:cSldViewPr>
      <p:cViewPr varScale="1">
        <p:scale>
          <a:sx n="69" d="100"/>
          <a:sy n="69" d="100"/>
        </p:scale>
        <p:origin x="-62" y="-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5A9C5-86D9-444A-909D-872C5C7EF119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43999-A83D-49A5-A6F2-D80D3E1094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3633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29057" indent="-280406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21626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570276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18927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467577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16227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364878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13528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BF70DD-6B3C-47AE-8086-CA809465FF73}" type="slidenum">
              <a:rPr lang="en-US">
                <a:solidFill>
                  <a:prstClr val="black"/>
                </a:solidFill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29057" indent="-280406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21626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570276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18927" indent="-224325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467577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16227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364878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13528" indent="-2243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BF70DD-6B3C-47AE-8086-CA809465FF73}" type="slidenum">
              <a:rPr lang="en-US">
                <a:solidFill>
                  <a:prstClr val="black"/>
                </a:solidFill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43999-A83D-49A5-A6F2-D80D3E1094B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43999-A83D-49A5-A6F2-D80D3E1094B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588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F4F2F4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srgbClr val="F4F2F4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srgbClr val="F4F2F4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srgbClr val="F4F2F4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A3BD276-7197-4038-BF17-D66019B712DB}" type="datetimeFigureOut">
              <a:rPr lang="en-US"/>
              <a:pPr>
                <a:defRPr/>
              </a:pPr>
              <a:t>5/6/2012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4C234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E3C446F-80C2-43CB-9D2F-1A4A4F824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729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4C183-68BC-489A-9B11-05FE8DF483C6}" type="datetimeFigureOut">
              <a:rPr lang="en-US" smtClean="0"/>
              <a:pPr/>
              <a:t>5/6/2012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EBFA3-B1D7-4E1E-A95A-271BAE9E5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/>
            </a:gs>
            <a:gs pos="40000">
              <a:schemeClr val="accent5"/>
            </a:gs>
            <a:gs pos="100000">
              <a:schemeClr val="accent4"/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F4F2F4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F4F2F4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F4F2F4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AE21940-9881-4189-87F7-1D5801B1D2D7}" type="datetimeFigureOut">
              <a:rPr lang="en-US">
                <a:solidFill>
                  <a:srgbClr val="F4F2F4"/>
                </a:solidFill>
              </a:rPr>
              <a:pPr>
                <a:defRPr/>
              </a:pPr>
              <a:t>5/6/2012</a:t>
            </a:fld>
            <a:endParaRPr lang="en-US">
              <a:solidFill>
                <a:srgbClr val="F4F2F4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F4F2F4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2D1D4CD-CC6F-49F0-8446-B0434D4B40B1}" type="slidenum">
              <a:rPr lang="en-US">
                <a:solidFill>
                  <a:srgbClr val="F4F2F4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4F2F4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55030" y="5638800"/>
            <a:ext cx="8300120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5000" b="1" cap="all" dirty="0" smtClean="0">
                <a:ln w="0">
                  <a:solidFill>
                    <a:srgbClr val="0C0204"/>
                  </a:solidFill>
                </a:ln>
                <a:solidFill>
                  <a:srgbClr val="745604"/>
                </a:solidFill>
                <a:effectLst>
                  <a:reflection blurRad="12700" stA="50000" endPos="50000" dist="5000" dir="5400000" sy="-100000" rotWithShape="0"/>
                </a:effectLst>
              </a:rPr>
              <a:t>#107 Houston</a:t>
            </a:r>
            <a:endParaRPr lang="en-US" sz="5000" b="1" cap="all" dirty="0">
              <a:ln w="0">
                <a:solidFill>
                  <a:srgbClr val="0C0204"/>
                </a:solidFill>
              </a:ln>
              <a:solidFill>
                <a:srgbClr val="74560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1"/>
            <a:ext cx="8305800" cy="990599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DBA’s Comparison </a:t>
            </a:r>
            <a:r>
              <a:rPr lang="en-US" sz="3200" dirty="0" smtClean="0">
                <a:solidFill>
                  <a:schemeClr val="bg1"/>
                </a:solidFill>
              </a:rPr>
              <a:t>of </a:t>
            </a:r>
            <a:r>
              <a:rPr lang="en-US" sz="3200" dirty="0" smtClean="0">
                <a:solidFill>
                  <a:schemeClr val="bg1"/>
                </a:solidFill>
              </a:rPr>
              <a:t>SQL </a:t>
            </a:r>
            <a:r>
              <a:rPr lang="en-US" sz="3200" dirty="0" smtClean="0">
                <a:solidFill>
                  <a:schemeClr val="bg1"/>
                </a:solidFill>
              </a:rPr>
              <a:t>Server and Oracle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124" name="Subtitle 2"/>
          <p:cNvSpPr>
            <a:spLocks noGrp="1"/>
          </p:cNvSpPr>
          <p:nvPr>
            <p:ph type="subTitle" idx="1"/>
          </p:nvPr>
        </p:nvSpPr>
        <p:spPr>
          <a:xfrm>
            <a:off x="685800" y="2057400"/>
            <a:ext cx="7772400" cy="2895601"/>
          </a:xfrm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</a:rPr>
              <a:t>Jason Wong</a:t>
            </a:r>
          </a:p>
          <a:p>
            <a:r>
              <a:rPr lang="en-US" sz="2400" u="sng" dirty="0" smtClean="0">
                <a:solidFill>
                  <a:schemeClr val="bg1"/>
                </a:solidFill>
                <a:hlinkClick r:id="rId3"/>
              </a:rPr>
              <a:t>http://dbace.us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Sr. Database Administrator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IT Applications Manager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DBA Developer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Programmer, App Admin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M.S. Rice ‘88, MBA U.H. ’94 (MIS)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125" name="Picture 2" descr="C:\Users\tmcdermid.CORP\Pictures\sql_saturday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8" y="5689600"/>
            <a:ext cx="20986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3" descr="C:\Users\tmcdermid.CORP\Pictures\PASS 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2400"/>
            <a:ext cx="11652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55030" y="6488668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44244"/>
                </a:solidFill>
              </a:rPr>
              <a:t>Houston Area SQL Server User Group – houston.sqlpass.org</a:t>
            </a:r>
            <a:endParaRPr lang="en-US" dirty="0">
              <a:solidFill>
                <a:srgbClr val="44424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5774639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75438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(Demo/Screen Capture</a:t>
                      </a:r>
                      <a:r>
                        <a:rPr lang="en-US" sz="4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Movie Time)</a:t>
                      </a:r>
                    </a:p>
                    <a:p>
                      <a:pPr algn="ctr"/>
                      <a:endParaRPr lang="en-US" sz="4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Oracle File Structure Demo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Management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090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2103120"/>
          <a:ext cx="79248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962400"/>
              </a:tblGrid>
              <a:tr h="460248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Login: 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Installed instance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User: </a:t>
                      </a:r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Databases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Schema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Object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Installed Instance</a:t>
                      </a:r>
                    </a:p>
                    <a:p>
                      <a:pPr algn="l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	Login</a:t>
                      </a:r>
                    </a:p>
                    <a:p>
                      <a:pPr algn="l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</a:t>
                      </a:r>
                    </a:p>
                    <a:p>
                      <a:pPr algn="l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User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Schema </a:t>
                      </a: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Installed instance  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Login: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Databases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User: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Schema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Object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Installed Instance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Login =DB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user 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-- schema</a:t>
                      </a: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4576813"/>
              </p:ext>
            </p:extLst>
          </p:nvPr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Structure difference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52400"/>
          <a:ext cx="78486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6172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371475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4800"/>
            <a:ext cx="2895600" cy="555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8511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1319857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sz="1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master</a:t>
                      </a:r>
                    </a:p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mssqlsystemresource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model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msdb</a:t>
                      </a:r>
                      <a:endParaRPr lang="en-US" sz="36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</a:t>
                      </a:r>
                    </a:p>
                    <a:p>
                      <a:pPr algn="ctr"/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Tempdb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(row versioning)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v$tablespace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system </a:t>
                      </a:r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sysaux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template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jobs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&amp;</a:t>
                      </a:r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scheduler</a:t>
                      </a:r>
                      <a:r>
                        <a:rPr lang="en-US" sz="36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(OEM, DBMS_SCHEDULER)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temporary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System Database (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  <a:gridCol w="7467600"/>
              </a:tblGrid>
              <a:tr h="4114800"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Undo data is used for the following purposes:</a:t>
                      </a:r>
                    </a:p>
                    <a:p>
                      <a:endParaRPr lang="en-US" sz="2800" b="1" kern="1200" baseline="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Providing read consistency for SQL queries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Rolling back unwanted active transactions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Recovering terminated transactions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• Analyzing or recovering using Flashback</a:t>
                      </a:r>
                    </a:p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Undo 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Autogrowth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restricted max</a:t>
                      </a: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DBCC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shrinkdatabase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DBCC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shrinkfile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Autoextend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Tablespace:MAXSIZE</a:t>
                      </a:r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user: max quota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Alter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Alter table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Alter index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Times New Roman" pitchFamily="18" charset="0"/>
                          <a:cs typeface="Times New Roman" pitchFamily="18" charset="0"/>
                        </a:rPr>
                        <a:t>Manage</a:t>
                      </a:r>
                      <a:r>
                        <a:rPr lang="en-US" sz="3600" baseline="0" smtClean="0">
                          <a:latin typeface="Times New Roman" pitchFamily="18" charset="0"/>
                          <a:cs typeface="Times New Roman" pitchFamily="18" charset="0"/>
                        </a:rPr>
                        <a:t> space &amp; </a:t>
                      </a:r>
                      <a:r>
                        <a:rPr lang="en-US" sz="3600" smtClean="0">
                          <a:latin typeface="Times New Roman" pitchFamily="18" charset="0"/>
                          <a:cs typeface="Times New Roman" pitchFamily="18" charset="0"/>
                        </a:rPr>
                        <a:t>size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91920"/>
              </p:ext>
            </p:extLst>
          </p:nvPr>
        </p:nvGraphicFramePr>
        <p:xfrm>
          <a:off x="685800" y="2133600"/>
          <a:ext cx="7772400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43434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Full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(default)</a:t>
                      </a: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Simple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Bulk-logged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(LSN)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Archivelog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Noarchivelog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(default)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Flashback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Force no logging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(SCN)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Recovery Mode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80010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6735"/>
                <a:gridCol w="4314265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Full</a:t>
                      </a: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Differential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(cumulative)</a:t>
                      </a:r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Transaction Log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hot backup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/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file copy)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Full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(or, Inc level 0)</a:t>
                      </a:r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Incremental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(Level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1,2..)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(differential, cumulative)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Archivelog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(cold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&amp; hot backup,</a:t>
                      </a:r>
                    </a:p>
                    <a:p>
                      <a:pPr algn="ctr"/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file copy)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Backup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3733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 (diff)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1371600"/>
          <a:ext cx="67818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18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Incremental (Cumulative) Backup</a:t>
                      </a:r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7239000" cy="424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8740047"/>
              </p:ext>
            </p:extLst>
          </p:nvPr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6019800"/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 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(default is differential backup)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3000" y="1371600"/>
          <a:ext cx="6477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7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Incremental (Differential) Backup</a:t>
                      </a:r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7315200" cy="413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55030" y="5638800"/>
            <a:ext cx="8300120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5000" b="1" cap="all" dirty="0" smtClean="0">
                <a:ln w="0">
                  <a:solidFill>
                    <a:srgbClr val="0C0204"/>
                  </a:solidFill>
                </a:ln>
                <a:solidFill>
                  <a:srgbClr val="745604"/>
                </a:solidFill>
                <a:effectLst>
                  <a:reflection blurRad="12700" stA="50000" endPos="50000" dist="5000" dir="5400000" sy="-100000" rotWithShape="0"/>
                </a:effectLst>
              </a:rPr>
              <a:t>#107 Houston</a:t>
            </a:r>
            <a:endParaRPr lang="en-US" sz="5000" b="1" cap="all" dirty="0">
              <a:ln w="0">
                <a:solidFill>
                  <a:srgbClr val="0C0204"/>
                </a:solidFill>
              </a:ln>
              <a:solidFill>
                <a:srgbClr val="74560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124" name="Subtitle 2"/>
          <p:cNvSpPr>
            <a:spLocks noGrp="1"/>
          </p:cNvSpPr>
          <p:nvPr>
            <p:ph type="subTitle" idx="1"/>
          </p:nvPr>
        </p:nvSpPr>
        <p:spPr>
          <a:xfrm>
            <a:off x="685800" y="914400"/>
            <a:ext cx="7924800" cy="4038601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Jason Wong has 20+ years experiences working as programmer, apps admin, IT Applications Manager, Sr. DBA in greater Houston area.</a:t>
            </a:r>
          </a:p>
          <a:p>
            <a:pPr algn="l"/>
            <a:endParaRPr lang="en-US" sz="2400" dirty="0" smtClean="0">
              <a:solidFill>
                <a:schemeClr val="bg1"/>
              </a:solidFill>
            </a:endParaRPr>
          </a:p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His career profile, education, publication, travel experiences, along </a:t>
            </a:r>
            <a:r>
              <a:rPr lang="en-US" sz="2400" smtClean="0">
                <a:solidFill>
                  <a:schemeClr val="bg1"/>
                </a:solidFill>
              </a:rPr>
              <a:t>with other </a:t>
            </a:r>
            <a:r>
              <a:rPr lang="en-US" sz="2400" dirty="0" smtClean="0">
                <a:solidFill>
                  <a:schemeClr val="bg1"/>
                </a:solidFill>
              </a:rPr>
              <a:t>interests can be found on his web site. (no commercials)</a:t>
            </a:r>
          </a:p>
          <a:p>
            <a:pPr algn="l"/>
            <a:endParaRPr lang="en-US" sz="2400" dirty="0" smtClean="0">
              <a:solidFill>
                <a:schemeClr val="bg1"/>
              </a:solidFill>
            </a:endParaRPr>
          </a:p>
          <a:p>
            <a:pPr algn="l"/>
            <a:r>
              <a:rPr lang="en-US" sz="2800" u="sng" dirty="0" smtClean="0">
                <a:solidFill>
                  <a:schemeClr val="bg1"/>
                </a:solidFill>
                <a:hlinkClick r:id="rId3"/>
              </a:rPr>
              <a:t>http://dbace.us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pic>
        <p:nvPicPr>
          <p:cNvPr id="5125" name="Picture 2" descr="C:\Users\tmcdermid.CORP\Pictures\sql_saturday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8" y="5689600"/>
            <a:ext cx="20986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3" descr="C:\Users\tmcdermid.CORP\Pictures\PASS 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2400"/>
            <a:ext cx="11652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55030" y="6488668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44244"/>
                </a:solidFill>
              </a:rPr>
              <a:t>Houston Area SQL Server User Group – houston.sqlpass.org</a:t>
            </a:r>
            <a:endParaRPr lang="en-US" dirty="0">
              <a:solidFill>
                <a:srgbClr val="44424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8704635"/>
              </p:ext>
            </p:extLst>
          </p:nvPr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6629400"/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  <a:gridCol w="7467600"/>
              </a:tblGrid>
              <a:tr h="4648200"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 backup retention policy applies only to full or level 0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and control file backups.</a:t>
                      </a:r>
                    </a:p>
                    <a:p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The retention policy does not directly affect archived redo logs and incremental level 1 backups. Rather, these files become obsolete when no full backups exist that need them. Besides affecting full or level 0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and control file backups, the retention policy affects archived redo logs and level 1 incremental backups. First, RMAN decides which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and control file backups are obsolete. Then, RMAN considers as obsolete all archived logs and incremental level 1 backups that are not needed to recover the oldest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or control file backup that must be retained.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 CONFIGURE RETENTION POLICY TO RECOVERY WINDOW OF 7 DAYS;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Backup Retention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7162800"/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  <a:gridCol w="7467600"/>
              </a:tblGrid>
              <a:tr h="4648200">
                <a:tc>
                  <a:txBody>
                    <a:bodyPr/>
                    <a:lstStyle/>
                    <a:p>
                      <a:pPr algn="l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11g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run {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recover copy of database with tag 'OEM_LEVEL_0';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backup incremental level 1 cumulative  copies=1 for recover of copy with tag 'OEM_LEVEL_0' database;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}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--------------------------------------------------------------------------------------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10g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run {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recover copy of database with tag ‘OEM_LEVEL_0' until time 'SYSDATE - 7';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backup incremental level 1 for recover of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copy with tag 'OEM_LEVEL_0’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database;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}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371600"/>
          <a:ext cx="7239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/>
              </a:tblGrid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Oracle Recommended Backup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  <a:gridCol w="7543800"/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916022"/>
              </p:ext>
            </p:extLst>
          </p:nvPr>
        </p:nvGraphicFramePr>
        <p:xfrm>
          <a:off x="381000" y="2133600"/>
          <a:ext cx="85344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011"/>
                <a:gridCol w="8283389"/>
              </a:tblGrid>
              <a:tr h="4126730"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Cold backup (not open and </a:t>
                      </a:r>
                      <a:r>
                        <a:rPr lang="en-US" sz="2800" smtClean="0">
                          <a:latin typeface="Times New Roman" pitchFamily="18" charset="0"/>
                          <a:cs typeface="Times New Roman" pitchFamily="18" charset="0"/>
                        </a:rPr>
                        <a:t>in no/archivelog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mode):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RMAN&gt;shutdown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immediate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en-US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RMAN&gt;startup mount;</a:t>
                      </a:r>
                      <a:endParaRPr lang="en-US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RMAN&gt;backup database;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RMAN&gt;alter database open;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(Note: </a:t>
                      </a: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RMAN cannot backup database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while open and in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noarchivelog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mode)</a:t>
                      </a:r>
                    </a:p>
                    <a:p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Hot backup (open and in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archivelog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mode):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 backup database;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RMAN&gt; backup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archivelog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all delete input;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….</a:t>
                      </a:r>
                    </a:p>
                  </a:txBody>
                  <a:tcPr/>
                </a:tc>
              </a:tr>
              <a:tr h="597670"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RMAN Hot &amp; Cold Backup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T-SQL</a:t>
                      </a: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Backup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Restore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(with no</a:t>
                      </a:r>
                      <a:r>
                        <a:rPr lang="en-US" sz="4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recovery)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replace, 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RMAN/SQLPLUS</a:t>
                      </a:r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Backup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Restore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Recover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Duplicate, </a:t>
                      </a: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set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newname</a:t>
                      </a:r>
                      <a:r>
                        <a:rPr lang="en-US" sz="3200" smtClean="0">
                          <a:latin typeface="Times New Roman" pitchFamily="18" charset="0"/>
                          <a:cs typeface="Times New Roman" pitchFamily="18" charset="0"/>
                        </a:rPr>
                        <a:t> for ….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1371600"/>
          <a:ext cx="77724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Backup Restore Recovery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2971543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75438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Restore: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Using backed-up copies of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datafiles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and control files to replace lost or damaged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datafiles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and control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files is called restoring. 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Recovery: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Bringing the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datafiles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up to date using backed-up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datafiles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and archived redo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log files is called recovery.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1371600"/>
          <a:ext cx="77724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Restore 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vs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Recovery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0917590"/>
              </p:ext>
            </p:extLst>
          </p:nvPr>
        </p:nvGraphicFramePr>
        <p:xfrm>
          <a:off x="685800" y="2133600"/>
          <a:ext cx="777240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810000"/>
              </a:tblGrid>
              <a:tr h="4495800">
                <a:tc>
                  <a:txBody>
                    <a:bodyPr/>
                    <a:lstStyle/>
                    <a:p>
                      <a:pPr algn="ctr"/>
                      <a:endParaRPr lang="en-US" sz="4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----</a:t>
                      </a: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LogExplorer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(Export/Import)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Restore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Recovery </a:t>
                      </a:r>
                    </a:p>
                    <a:p>
                      <a:pPr algn="ctr"/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Snapshot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Flashback</a:t>
                      </a: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LogMiner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(Data Pump)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Restore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Recovery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1371600"/>
          <a:ext cx="77724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Undo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92480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962400"/>
              </a:tblGrid>
              <a:tr h="457200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Cluster</a:t>
                      </a: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(Log Shipping)</a:t>
                      </a: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Mirroring</a:t>
                      </a: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MS Replication</a:t>
                      </a:r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-------------------------------------------------------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Data-block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copy backup files 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0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doubletake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RAC</a:t>
                      </a: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(Log Shipping)</a:t>
                      </a:r>
                    </a:p>
                    <a:p>
                      <a:pPr algn="ctr"/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 Guard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Oracle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GoldenGate</a:t>
                      </a: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-----------------------------------------------------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Data-block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copy backup files 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0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doubletake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DR or HA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acle_RAC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607208"/>
            <a:ext cx="5791200" cy="5828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acle_RAC_DataGuard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517733"/>
            <a:ext cx="7086600" cy="56540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924800" cy="533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77724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0"/>
                <a:gridCol w="228600"/>
              </a:tblGrid>
              <a:tr h="4191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If you remember SQL Server master's presentation at Woodlands.</a:t>
                      </a: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said: (in the audience) there is a checkpoint option that does truncate log as well.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Presenter immediately responded: the database has to be in simple recovery mode.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said: we used that option in production.</a:t>
                      </a: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master was embarrassed.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After presentation I approached him. I told him he is right, the option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automaticly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sets recovery mode to simple on the background.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 says he does not use that feature often. He wouldn't sign my book.</a:t>
                      </a: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See what damage I have done participating in the interactive session.</a:t>
                      </a: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EXEC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sp_dboption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'db', '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trunc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log on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chkpt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', 'TRUE';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Checkpoint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EXEC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sp_dboption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'db', '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trunc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log on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chkpt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', 'FALSE';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DBCC SHRINKFILE (db, 2);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</a:t>
                      </a: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Interactive Sessions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549625"/>
              </p:ext>
            </p:extLst>
          </p:nvPr>
        </p:nvGraphicFramePr>
        <p:xfrm>
          <a:off x="685800" y="2133600"/>
          <a:ext cx="79248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4953000"/>
              </a:tblGrid>
              <a:tr h="4572000"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Asynch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Synch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Witness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Maximum Performance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Maximum Protection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Maximum Availability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Observer</a:t>
                      </a:r>
                    </a:p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ALTER DATABASE SET STANDBY TO MAXIMIZE PERFORMANCE;</a:t>
                      </a:r>
                    </a:p>
                    <a:p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ALTER DATABASE SET STANDBY TO MAXIMIZE AVAILABILITY;</a:t>
                      </a:r>
                    </a:p>
                    <a:p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ALTER DATABASE SET STANDBY TO MAXIMIZE PROTECTION;</a:t>
                      </a: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4008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Mirroring | Data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Guard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0135638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SSMS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T-SQL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Procedure</a:t>
                      </a: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(begin </a:t>
                      </a:r>
                      <a:r>
                        <a:rPr lang="en-US" sz="1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tran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with mark)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Implicit Commit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Profiler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Execution 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OEM,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SQLDeveloper,Toad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PL/SQL</a:t>
                      </a:r>
                    </a:p>
                    <a:p>
                      <a:pPr algn="ctr"/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Package.Procedure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(create restore point, </a:t>
                      </a:r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savepoint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Explicit commit</a:t>
                      </a: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TKProf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, Trace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Explain plan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Management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75438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(Demo/Screen Capture</a:t>
                      </a:r>
                      <a:r>
                        <a:rPr lang="en-US" sz="4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Movie Time)</a:t>
                      </a:r>
                    </a:p>
                    <a:p>
                      <a:pPr algn="ctr"/>
                      <a:endParaRPr lang="en-US" sz="4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OEM Video Demo</a:t>
                      </a:r>
                    </a:p>
                    <a:p>
                      <a:pPr algn="ctr"/>
                      <a:r>
                        <a:rPr lang="en-US" sz="4800" dirty="0" smtClean="0">
                          <a:latin typeface="Times New Roman" pitchFamily="18" charset="0"/>
                          <a:cs typeface="Times New Roman" pitchFamily="18" charset="0"/>
                        </a:rPr>
                        <a:t>SQL Developer Video Demo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Management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0365071"/>
              </p:ext>
            </p:extLst>
          </p:nvPr>
        </p:nvGraphicFramePr>
        <p:xfrm>
          <a:off x="685800" y="2133600"/>
          <a:ext cx="77724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7315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Database Diagnostic Monitor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Undo Retention Tuning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Optimizer Statistics Collection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Storage Management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SQL Tuning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Workload Repository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SQL Tuning Advisor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SQL Access Advisor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Segment Advisor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Management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3046390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syslogins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database_principals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</a:t>
                      </a: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sys.objects</a:t>
                      </a:r>
                      <a:r>
                        <a:rPr lang="en-US" sz="36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36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sys.tables</a:t>
                      </a:r>
                      <a:endParaRPr lang="en-US" sz="36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sys.databases</a:t>
                      </a:r>
                      <a:endParaRPr lang="en-US" sz="3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dba_users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</a:t>
                      </a: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dba_objects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dba_tables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v$database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dba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_*, v$ ….)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System Data Dictionary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6072922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sysadmin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db_owner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bulkadmin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db: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ddladmin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Processadm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</a:t>
                      </a: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db: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datawriter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db: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datareader</a:t>
                      </a:r>
                      <a:endParaRPr lang="en-US" sz="28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baseline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Securables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</a:p>
                    <a:p>
                      <a:pPr algn="ctr"/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select, update, insert, delete</a:t>
                      </a:r>
                      <a:endParaRPr lang="en-US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sysdba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exp/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imp_full_database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resource</a:t>
                      </a:r>
                    </a:p>
                    <a:p>
                      <a:pPr algn="ctr"/>
                      <a:r>
                        <a:rPr lang="en-US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scheduler_admin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update, insert, delete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select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Roles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7975207"/>
              </p:ext>
            </p:extLst>
          </p:nvPr>
        </p:nvGraphicFramePr>
        <p:xfrm>
          <a:off x="685800" y="2133600"/>
          <a:ext cx="77724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update statistics</a:t>
                      </a:r>
                    </a:p>
                    <a:p>
                      <a:pPr algn="ctr"/>
                      <a:r>
                        <a:rPr lang="en-US" sz="2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sp_updatestats</a:t>
                      </a:r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Management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Alter index rebuild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Alter index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reorganize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dm_db_index_physical_stats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dbms_stats.gather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_*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Management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Alter index rebuild (online)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Alter index coalesce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SQL&gt; analyze table </a:t>
                      </a:r>
                      <a:r>
                        <a:rPr lang="en-US" sz="1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tablename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validate structure cascade;</a:t>
                      </a:r>
                    </a:p>
                    <a:p>
                      <a:pPr algn="ctr"/>
                      <a:endParaRPr lang="en-US" sz="1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asktom.oracle.com</a:t>
                      </a:r>
                    </a:p>
                    <a:p>
                      <a:pPr algn="ctr"/>
                      <a:r>
                        <a:rPr lang="en-US" sz="12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support.oracle.com Notes:</a:t>
                      </a:r>
                      <a:endParaRPr lang="en-US" sz="1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1222008.1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989186.1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989093.1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1125095"/>
              </p:ext>
            </p:extLst>
          </p:nvPr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Times New Roman" pitchFamily="18" charset="0"/>
                          <a:cs typeface="Times New Roman" pitchFamily="18" charset="0"/>
                        </a:rPr>
                        <a:t>Index Management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DBCC 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checkdb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DBCC 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checktable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sp_configure</a:t>
                      </a:r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reconfigure</a:t>
                      </a: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Dbverify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utility</a:t>
                      </a:r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Analyze 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table</a:t>
                      </a: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show parameters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v$parameter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alter system set ….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Database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Checkup &amp;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Params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2042160"/>
          <a:ext cx="853440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420624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Windows Authentication</a:t>
                      </a: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Authentication</a:t>
                      </a:r>
                      <a:endParaRPr lang="en-US" sz="32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baseline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Network Authentication (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kerberos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SSL, etc.)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Oracle Authentication</a:t>
                      </a: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OS Authentication</a:t>
                      </a: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90800" y="1295400"/>
          <a:ext cx="40386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Authentication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7787669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Perfmon.exe</a:t>
                      </a:r>
                    </a:p>
                    <a:p>
                      <a:pPr algn="ctr"/>
                      <a:endParaRPr lang="en-US" sz="1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DMV, DMF, 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Profiler,</a:t>
                      </a:r>
                      <a:r>
                        <a:rPr lang="en-US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OEM, 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ADDM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Automatic Database Diagnostic Monitor)</a:t>
                      </a: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Suppurt.oracle.com Note 301137.1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V$ (synonyms) V_$ (tables)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Statspack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Package DBMS_MONITOR.</a:t>
                      </a:r>
                    </a:p>
                    <a:p>
                      <a:pPr algn="ctr"/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Database Control (OEM)</a:t>
                      </a:r>
                    </a:p>
                    <a:p>
                      <a:pPr algn="ctr"/>
                      <a:endParaRPr lang="en-US" sz="2000" b="1" kern="1200" baseline="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000" b="1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TKProf</a:t>
                      </a:r>
                      <a:r>
                        <a:rPr lang="en-US" sz="20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Trace</a:t>
                      </a: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7706072"/>
              </p:ext>
            </p:extLst>
          </p:nvPr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Monitoring &amp; Performance</a:t>
                      </a:r>
                      <a:r>
                        <a:rPr lang="en-US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Tuning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77724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0"/>
                <a:gridCol w="228600"/>
              </a:tblGrid>
              <a:tr h="4191000">
                <a:tc>
                  <a:txBody>
                    <a:bodyPr/>
                    <a:lstStyle/>
                    <a:p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Human errors</a:t>
                      </a:r>
                    </a:p>
                    <a:p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Software defects, Upgrade errors</a:t>
                      </a:r>
                    </a:p>
                    <a:p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Hardware failure</a:t>
                      </a:r>
                    </a:p>
                    <a:p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Power, network interruption etc.</a:t>
                      </a:r>
                    </a:p>
                    <a:p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Natural</a:t>
                      </a:r>
                      <a:r>
                        <a:rPr lang="en-US" sz="4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</a:t>
                      </a:r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isaster recovery,</a:t>
                      </a:r>
                      <a:r>
                        <a:rPr lang="en-US" sz="4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4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911)</a:t>
                      </a:r>
                    </a:p>
                    <a:p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-----------------------------------------------------------------------------------------------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(implemented via backup recovery, redundancy)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DBA(s) protect data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66800"/>
            <a:ext cx="710349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72978"/>
            <a:ext cx="8093976" cy="678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533400"/>
            <a:ext cx="5410200" cy="582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72047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8100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System privilege, 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Schema privilege,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Object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privilege,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Role privilege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Column privilege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System privilege,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Schema privilege,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Object 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privilege,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Role privilege,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Column privilege</a:t>
                      </a:r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Privileges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25" y="184150"/>
            <a:ext cx="810895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5842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2602115"/>
              </p:ext>
            </p:extLst>
          </p:nvPr>
        </p:nvGraphicFramePr>
        <p:xfrm>
          <a:off x="685800" y="2133600"/>
          <a:ext cx="77724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71628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SYSDBA privilege: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Perform STARTUP and SHUTDOWN operations.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Use the ALTER DATABASE command to open, mount, back up, or change a character set.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Use the CREATE DATABASE command.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Perform ARCHIVELOG and RECOVERY operations.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Create an SPFILE.</a:t>
                      </a:r>
                    </a:p>
                    <a:p>
                      <a:pPr algn="l"/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SYSOPER privilege, includes the RESTRICTED SESSION privilege: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Perform STARTUP and SHUTDOWN operations.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Use the ALTER DATABASE command to open, mount, or back up.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Perform ARCHIVELOG and RECOVERY operations.</a:t>
                      </a: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• Create an SPFILE.</a:t>
                      </a:r>
                    </a:p>
                    <a:p>
                      <a:pPr algn="l"/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SQL&gt; GRANT UPDATE (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product_id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) ON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sales.salestable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TO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sam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sysdba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sysoper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Privilege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read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uncommitted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 committed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repeatable read</a:t>
                      </a:r>
                    </a:p>
                    <a:p>
                      <a:pPr algn="l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serializable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read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snapshot</a:t>
                      </a:r>
                    </a:p>
                    <a:p>
                      <a:pPr algn="l"/>
                      <a:endParaRPr lang="en-US" sz="32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read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uncommitted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 committed</a:t>
                      </a:r>
                    </a:p>
                    <a:p>
                      <a:pPr algn="l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repeatable read</a:t>
                      </a:r>
                    </a:p>
                    <a:p>
                      <a:pPr algn="l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serializable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read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Isolation level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ISO ANSI SQL-92 permitted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057401"/>
            <a:ext cx="80200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3810001"/>
          <a:ext cx="8686800" cy="2957406"/>
        </p:xfrm>
        <a:graphic>
          <a:graphicData uri="http://schemas.openxmlformats.org/drawingml/2006/table">
            <a:tbl>
              <a:tblPr/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493878">
                <a:tc>
                  <a:txBody>
                    <a:bodyPr/>
                    <a:lstStyle/>
                    <a:p>
                      <a:r>
                        <a:rPr lang="en-US" sz="1500" dirty="0"/>
                        <a:t>Isolation level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Dirty read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Nonrepeatable read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Phantom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Concurrency control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3878">
                <a:tc>
                  <a:txBody>
                    <a:bodyPr/>
                    <a:lstStyle/>
                    <a:p>
                      <a:r>
                        <a:rPr lang="en-US" sz="1500" b="1"/>
                        <a:t>Read uncommitted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(None)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296">
                <a:tc>
                  <a:txBody>
                    <a:bodyPr/>
                    <a:lstStyle/>
                    <a:p>
                      <a:r>
                        <a:rPr lang="en-US" sz="1500" b="1"/>
                        <a:t>Read committed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Pessimistic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6461">
                <a:tc>
                  <a:txBody>
                    <a:bodyPr/>
                    <a:lstStyle/>
                    <a:p>
                      <a:r>
                        <a:rPr lang="en-US" sz="1500" b="1"/>
                        <a:t>Read committed using row versioning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Optimistic reads Pessimistic updates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296">
                <a:tc>
                  <a:txBody>
                    <a:bodyPr/>
                    <a:lstStyle/>
                    <a:p>
                      <a:r>
                        <a:rPr lang="en-US" sz="1500" b="1"/>
                        <a:t>Repeatable read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Yes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Pessimistic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296">
                <a:tc>
                  <a:txBody>
                    <a:bodyPr/>
                    <a:lstStyle/>
                    <a:p>
                      <a:r>
                        <a:rPr lang="en-US" sz="1500" b="1"/>
                        <a:t>Snapshot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Optimistic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296">
                <a:tc>
                  <a:txBody>
                    <a:bodyPr/>
                    <a:lstStyle/>
                    <a:p>
                      <a:r>
                        <a:rPr lang="en-US" sz="1500" b="1"/>
                        <a:t>Serializable</a:t>
                      </a:r>
                      <a:endParaRPr lang="en-US" sz="1500"/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No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Pessimistic</a:t>
                      </a:r>
                    </a:p>
                  </a:txBody>
                  <a:tcPr marL="73891" marR="73891" marT="36945" marB="369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29857"/>
          <a:ext cx="822960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6377"/>
                <a:gridCol w="6293223"/>
              </a:tblGrid>
              <a:tr h="3733540">
                <a:tc>
                  <a:txBody>
                    <a:bodyPr/>
                    <a:lstStyle/>
                    <a:p>
                      <a:pPr algn="l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SELECT from  ?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(lock escalation)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(lock escalation)               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Operation          Row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Lock     Table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Lock</a:t>
                      </a: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SELECT from   None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None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INSERT into 	    Exclusive      Row exclusive</a:t>
                      </a: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UPDATE table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Exclusive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Row exclusive</a:t>
                      </a: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DELETE from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Exclusive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Row exclusive</a:t>
                      </a:r>
                      <a:r>
                        <a:rPr lang="en-US" dirty="0" smtClean="0"/>
                        <a:t>	</a:t>
                      </a:r>
                    </a:p>
                  </a:txBody>
                  <a:tcPr/>
                </a:tc>
              </a:tr>
              <a:tr h="537403">
                <a:tc>
                  <a:txBody>
                    <a:bodyPr/>
                    <a:lstStyle/>
                    <a:p>
                      <a:pPr algn="l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Lock level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&gt;select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r.session_id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r.blocking_session_id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</a:p>
                    <a:p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db_name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r.database_id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as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DatabaseName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t.[text] AS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SQLText</a:t>
                      </a:r>
                      <a:endParaRPr lang="en-US" sz="20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FROM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master.sys.dm_exec_requests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AS r</a:t>
                      </a:r>
                    </a:p>
                    <a:p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CROSS APPLY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sys.dm_exec_sql_text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(r.[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sql_handle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]) AS t</a:t>
                      </a:r>
                    </a:p>
                    <a:p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WHERE </a:t>
                      </a:r>
                      <a:r>
                        <a:rPr lang="en-US" sz="2000" b="1" kern="120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r.blocking_session_id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&lt;&gt; 0</a:t>
                      </a:r>
                      <a:endParaRPr lang="en-US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l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&gt;select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s.username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s.schemaname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s.status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s.process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t.sql_text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from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v$session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s,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v$sql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t where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t.sql_id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(+) =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s.sql_id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and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s.type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= 'USER';</a:t>
                      </a:r>
                    </a:p>
                    <a:p>
                      <a:pPr algn="l"/>
                      <a:endParaRPr lang="en-US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------------------------------------------------------------------</a:t>
                      </a:r>
                    </a:p>
                    <a:p>
                      <a:pPr algn="l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DBA_BLOCKERS table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Sessions &amp; Blocking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4114800"/>
              </a:tblGrid>
              <a:tr h="4114800">
                <a:tc>
                  <a:txBody>
                    <a:bodyPr/>
                    <a:lstStyle/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SSMS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SSRS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SSAS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SSIS</a:t>
                      </a:r>
                    </a:p>
                    <a:p>
                      <a:pPr algn="l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Replication</a:t>
                      </a:r>
                    </a:p>
                    <a:p>
                      <a:pPr algn="l"/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Linkserver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Lock page in memory</a:t>
                      </a:r>
                    </a:p>
                    <a:p>
                      <a:pPr algn="l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Synonyms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SQL Developer, Toad,</a:t>
                      </a:r>
                    </a:p>
                    <a:p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Noetix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(3</a:t>
                      </a:r>
                      <a:r>
                        <a:rPr lang="en-US" sz="2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rd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party)</a:t>
                      </a:r>
                    </a:p>
                    <a:p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Pervasive (3</a:t>
                      </a:r>
                      <a:r>
                        <a:rPr lang="en-US" sz="32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rd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party)</a:t>
                      </a:r>
                    </a:p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Replication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DBLink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LOCK_SGA</a:t>
                      </a:r>
                      <a:r>
                        <a:rPr lang="en-US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memory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Synonyms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smtClean="0">
                          <a:latin typeface="Times New Roman" pitchFamily="18" charset="0"/>
                          <a:cs typeface="Times New Roman" pitchFamily="18" charset="0"/>
                        </a:rPr>
                        <a:t>Server Components/features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769620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9841"/>
                <a:gridCol w="226359"/>
              </a:tblGrid>
              <a:tr h="419100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Backup Restore Recovery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Refresh, Replication, Mirroring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Monitoring &amp; Alert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Troubleshoot &amp; Remediation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Maintenance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Security &amp; Audit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&amp; Server Migration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Database Upgrade &amp; Patch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Deployment &amp; Code Promotion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Best Practice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Performance Tuning &amp; Capacity Planning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Database Design &amp; Development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Data Integration &amp; Reporting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High Availability &amp;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Disaster Recovery Planning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4964615"/>
              </p:ext>
            </p:extLst>
          </p:nvPr>
        </p:nvGraphicFramePr>
        <p:xfrm>
          <a:off x="1524000" y="137160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DBA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Tasks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9700"/>
            <a:ext cx="8229600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Non-clustered indexes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Clustered</a:t>
                      </a:r>
                      <a:r>
                        <a:rPr lang="en-US" sz="2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indexes</a:t>
                      </a:r>
                    </a:p>
                    <a:p>
                      <a:pPr algn="ctr"/>
                      <a:r>
                        <a:rPr lang="en-US" sz="2400" b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Filtered Indexes</a:t>
                      </a:r>
                    </a:p>
                    <a:p>
                      <a:pPr algn="ctr"/>
                      <a:r>
                        <a:rPr lang="en-US" sz="3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Index on 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B-tree indexes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Index Organized Table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Function Based Indexes</a:t>
                      </a:r>
                    </a:p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Bitmap Indexes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Invisible Index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Reverse Key Index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Partitioned Index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7536678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/>
                <a:gridCol w="41910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ROW_NUMBER( )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Identity (Sequence 2012)</a:t>
                      </a: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Fillfactor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DMVs &amp; DMFs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ROWNUM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TNSPING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select * dual table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Sequence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Pctfree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V$ (synonyms) V_$ (tables)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DBA_ .... views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MISC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1781894"/>
              </p:ext>
            </p:extLst>
          </p:nvPr>
        </p:nvGraphicFramePr>
        <p:xfrm>
          <a:off x="685800" y="2133600"/>
          <a:ext cx="77724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810000">
                <a:tc>
                  <a:txBody>
                    <a:bodyPr/>
                    <a:lstStyle/>
                    <a:p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Backup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Recovery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Auto-refresh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Trace</a:t>
                      </a:r>
                      <a:endParaRPr lang="en-US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Index Defrag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Backup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Recovery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Refresh</a:t>
                      </a:r>
                      <a:endParaRPr lang="en-US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TKProf</a:t>
                      </a:r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Trace</a:t>
                      </a: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Flashback</a:t>
                      </a:r>
                      <a:endParaRPr lang="en-US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Script Demo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2133600"/>
          <a:ext cx="84582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Thank you for coming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QA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77724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910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514600"/>
            <a:ext cx="317468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514600"/>
            <a:ext cx="287943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3557226"/>
              </p:ext>
            </p:extLst>
          </p:nvPr>
        </p:nvGraphicFramePr>
        <p:xfrm>
          <a:off x="685800" y="2057400"/>
          <a:ext cx="77724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910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Windows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(file system defrag)</a:t>
                      </a:r>
                    </a:p>
                    <a:p>
                      <a:pPr algn="ctr"/>
                      <a:endParaRPr lang="en-US" sz="1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Linux</a:t>
                      </a:r>
                    </a:p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(little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endian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Unix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(big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endian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Windows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(little </a:t>
                      </a: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endian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$$$$$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8116452"/>
              </p:ext>
            </p:extLst>
          </p:nvPr>
        </p:nvGraphicFramePr>
        <p:xfrm>
          <a:off x="1524000" y="1371600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OS and </a:t>
                      </a:r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Licen$e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0260816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Logfile</a:t>
                      </a:r>
                      <a:endParaRPr lang="en-US" sz="36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Windows Registry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Parameter file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pfile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spfile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Control file</a:t>
                      </a: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Password file</a:t>
                      </a: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Logfile</a:t>
                      </a:r>
                      <a:endParaRPr lang="en-US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tnsnames.ora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lisetner.ora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Oracle_SID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Oracle_Home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0" y="1371600"/>
          <a:ext cx="70104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104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File structure &amp; Configuration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609600"/>
          <a:ext cx="7848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SQL Server</a:t>
                      </a:r>
                      <a:endParaRPr lang="en-US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Oracle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133600"/>
          <a:ext cx="77724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411480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File group</a:t>
                      </a:r>
                    </a:p>
                    <a:p>
                      <a:pPr algn="ctr"/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(.</a:t>
                      </a:r>
                      <a:r>
                        <a:rPr lang="en-US" sz="36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mdf</a:t>
                      </a:r>
                      <a:r>
                        <a:rPr lang="en-US" sz="3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endParaRPr lang="en-US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Transaction log(.</a:t>
                      </a:r>
                      <a:r>
                        <a:rPr lang="en-US" sz="3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ldf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Transaction-log backup</a:t>
                      </a:r>
                    </a:p>
                    <a:p>
                      <a:pPr algn="ctr"/>
                      <a:endParaRPr lang="en-US" sz="28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Tablespace</a:t>
                      </a:r>
                      <a:endParaRPr lang="en-US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Datafile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(.dbf)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Redo (.log)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Archived redo log</a:t>
                      </a:r>
                    </a:p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(archived log)</a:t>
                      </a:r>
                    </a:p>
                    <a:p>
                      <a:pPr algn="ctr"/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1175846"/>
              </p:ext>
            </p:extLst>
          </p:nvPr>
        </p:nvGraphicFramePr>
        <p:xfrm>
          <a:off x="1524000" y="1371600"/>
          <a:ext cx="6096000" cy="71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Data </a:t>
                      </a:r>
                      <a:r>
                        <a:rPr lang="en-US" sz="3600" smtClean="0">
                          <a:latin typeface="Times New Roman" pitchFamily="18" charset="0"/>
                          <a:cs typeface="Times New Roman" pitchFamily="18" charset="0"/>
                        </a:rPr>
                        <a:t>file structure </a:t>
                      </a:r>
                      <a:r>
                        <a:rPr lang="en-US" sz="3600" baseline="0" smtClean="0">
                          <a:latin typeface="Times New Roman" pitchFamily="18" charset="0"/>
                          <a:cs typeface="Times New Roman" pitchFamily="18" charset="0"/>
                        </a:rPr>
                        <a:t>similarity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QL Saturday Template">
  <a:themeElements>
    <a:clrScheme name="SQL Saturday">
      <a:dk1>
        <a:srgbClr val="444244"/>
      </a:dk1>
      <a:lt1>
        <a:srgbClr val="F4F2F4"/>
      </a:lt1>
      <a:dk2>
        <a:srgbClr val="745604"/>
      </a:dk2>
      <a:lt2>
        <a:srgbClr val="F4F2F4"/>
      </a:lt2>
      <a:accent1>
        <a:srgbClr val="F4C234"/>
      </a:accent1>
      <a:accent2>
        <a:srgbClr val="0C0204"/>
      </a:accent2>
      <a:accent3>
        <a:srgbClr val="F4D63C"/>
      </a:accent3>
      <a:accent4>
        <a:srgbClr val="C8CAC8"/>
      </a:accent4>
      <a:accent5>
        <a:srgbClr val="F4F2F4"/>
      </a:accent5>
      <a:accent6>
        <a:srgbClr val="F4F2F4"/>
      </a:accent6>
      <a:hlink>
        <a:srgbClr val="745604"/>
      </a:hlink>
      <a:folHlink>
        <a:srgbClr val="AE8206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3147</TotalTime>
  <Words>1863</Words>
  <Application>Microsoft Office PowerPoint</Application>
  <PresentationFormat>On-screen Show (4:3)</PresentationFormat>
  <Paragraphs>746</Paragraphs>
  <Slides>54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Office Theme</vt:lpstr>
      <vt:lpstr>SQL Saturday Template</vt:lpstr>
      <vt:lpstr>DBA’s Comparison of SQL Server and Oracle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Wong, Jason (PSC)</dc:creator>
  <cp:lastModifiedBy>Wong, Jason (PSC)</cp:lastModifiedBy>
  <cp:revision>540</cp:revision>
  <dcterms:created xsi:type="dcterms:W3CDTF">2011-08-18T16:20:41Z</dcterms:created>
  <dcterms:modified xsi:type="dcterms:W3CDTF">2012-05-06T10:35:11Z</dcterms:modified>
</cp:coreProperties>
</file>